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6" r:id="rId2"/>
    <p:sldId id="262" r:id="rId3"/>
    <p:sldId id="263" r:id="rId4"/>
    <p:sldId id="264" r:id="rId5"/>
    <p:sldId id="265" r:id="rId6"/>
    <p:sldId id="258" r:id="rId7"/>
    <p:sldId id="259" r:id="rId8"/>
    <p:sldId id="261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F42FC-455B-4759-88F5-D6A737D3BFC9}" type="datetimeFigureOut">
              <a:rPr lang="nl-NL" smtClean="0"/>
              <a:t>3-4-2017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D7AFC-6992-4448-8089-B3B73149C5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0813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1C9C5-3285-4099-A36D-0809937436BB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1459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r>
              <a:rPr lang="nl-NL" smtClean="0"/>
              <a:t>2-4-2017</a:t>
            </a:r>
            <a:endParaRPr lang="nl-NL"/>
          </a:p>
        </p:txBody>
      </p:sp>
      <p:sp>
        <p:nvSpPr>
          <p:cNvPr id="5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F6C6CA77-5249-499A-AF0C-EA05CFB07FB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4990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2-4-2017</a:t>
            </a:r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58417-41EC-4258-9117-57BC40358F6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2043814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2-4-2017</a:t>
            </a:r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D418C-1DDF-42F6-9B61-E851CF209B9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6608210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2-4-2017</a:t>
            </a:r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FB018-94B3-40A2-8A63-AA91A76811A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0584944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r>
              <a:rPr lang="nl-NL" smtClean="0"/>
              <a:t>2-4-2017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E84B3C1F-5B7E-4AF2-AE09-CE8E2D85BDE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44411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2-4-2017</a:t>
            </a:r>
            <a:endParaRPr lang="nl-NL"/>
          </a:p>
        </p:txBody>
      </p:sp>
      <p:sp>
        <p:nvSpPr>
          <p:cNvPr id="6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D57F7-7E42-4032-BD8E-1CB43A33D97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306661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2-4-2017</a:t>
            </a:r>
            <a:endParaRPr lang="nl-NL"/>
          </a:p>
        </p:txBody>
      </p:sp>
      <p:sp>
        <p:nvSpPr>
          <p:cNvPr id="8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20E4E-30F5-4FD8-89C3-9FC4722D475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0025729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2-4-2017</a:t>
            </a:r>
            <a:endParaRPr lang="nl-NL"/>
          </a:p>
        </p:txBody>
      </p:sp>
      <p:sp>
        <p:nvSpPr>
          <p:cNvPr id="4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B9D08-6B47-4598-9B95-CA9A71313A5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6017901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2-4-2017</a:t>
            </a:r>
            <a:endParaRPr lang="nl-NL"/>
          </a:p>
        </p:txBody>
      </p:sp>
      <p:sp>
        <p:nvSpPr>
          <p:cNvPr id="3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40CDF-EDC3-4ADC-81DF-6C8D528BF64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6257042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2-4-2017</a:t>
            </a:r>
            <a:endParaRPr lang="nl-NL"/>
          </a:p>
        </p:txBody>
      </p:sp>
      <p:sp>
        <p:nvSpPr>
          <p:cNvPr id="6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56BED-40B5-4281-BA9F-B15453785A2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6441573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met één afgeknipte en afgeronde hoek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hthoekige driehoe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Vrije v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9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2-4-2017</a:t>
            </a:r>
            <a:endParaRPr lang="nl-NL"/>
          </a:p>
        </p:txBody>
      </p:sp>
      <p:sp>
        <p:nvSpPr>
          <p:cNvPr id="10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11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8E63E6C0-3F64-454A-9C03-9222DA67ED1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6378102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8" name="Tijdelijke aanduiding voor titel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029" name="Tijdelijke aanduiding voor teks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mtClean="0">
                <a:cs typeface="Arial" charset="0"/>
              </a:rPr>
              <a:t>2-4-2017</a:t>
            </a:r>
            <a:endParaRPr lang="nl-NL">
              <a:cs typeface="Arial" charset="0"/>
            </a:endParaRPr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cs typeface="Arial" charset="0"/>
            </a:endParaRPr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A748098-A602-4E96-AF70-2916861EC938}" type="slidenum">
              <a:rPr lang="nl-N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>
              <a:cs typeface="Arial" charset="0"/>
            </a:endParaRPr>
          </a:p>
        </p:txBody>
      </p:sp>
      <p:grpSp>
        <p:nvGrpSpPr>
          <p:cNvPr id="1033" name="Groe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rije v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Vrije v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7385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1463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2813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5863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4149080"/>
            <a:ext cx="7851648" cy="2232248"/>
          </a:xfrm>
          <a:scene3d>
            <a:camera prst="orthographicFront"/>
            <a:lightRig rig="freezing" dir="t">
              <a:rot lat="0" lon="0" rev="5640000"/>
            </a:lightRig>
          </a:scene3d>
          <a:sp3d>
            <a:bevelT/>
          </a:sp3d>
        </p:spPr>
        <p:txBody>
          <a:bodyPr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nl-NL" dirty="0" smtClean="0"/>
              <a:t>Aanvliegroutes</a:t>
            </a:r>
            <a:br>
              <a:rPr lang="nl-NL" dirty="0" smtClean="0"/>
            </a:br>
            <a:r>
              <a:rPr lang="nl-NL" dirty="0" smtClean="0"/>
              <a:t>Vliegveld Lelystad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Korte historie ontwikkelingen Vechtdal en recente ontwikkelingen</a:t>
            </a:r>
            <a:br>
              <a:rPr lang="nl-NL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nl-NL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nl-NL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nl-NL" sz="3100" dirty="0" smtClean="0">
                <a:solidFill>
                  <a:schemeClr val="accent1">
                    <a:lumMod val="75000"/>
                  </a:schemeClr>
                </a:solidFill>
              </a:rPr>
              <a:t>Jan Rooijakkers</a:t>
            </a:r>
            <a:r>
              <a:rPr lang="nl-NL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nl-NL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NL" sz="2200" dirty="0" smtClean="0">
                <a:solidFill>
                  <a:schemeClr val="accent1">
                    <a:lumMod val="75000"/>
                  </a:schemeClr>
                </a:solidFill>
              </a:rPr>
              <a:t>Dalfsen</a:t>
            </a:r>
            <a:r>
              <a:rPr lang="nl-NL" sz="22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nl-NL" sz="2200" dirty="0" smtClean="0">
                <a:solidFill>
                  <a:schemeClr val="accent1">
                    <a:lumMod val="75000"/>
                  </a:schemeClr>
                </a:solidFill>
              </a:rPr>
              <a:t>2 april 2017</a:t>
            </a:r>
            <a:endParaRPr lang="nl-NL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3178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2813"/>
            <a:r>
              <a:rPr lang="nl-NL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Korte Historie:</a:t>
            </a:r>
            <a:endParaRPr lang="nl-NL" b="1" dirty="0"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107504" y="1916832"/>
            <a:ext cx="9036496" cy="404772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nl-NL" sz="22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2008:		</a:t>
            </a:r>
            <a:r>
              <a:rPr lang="nl-NL" sz="22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Alderstafel </a:t>
            </a:r>
            <a:r>
              <a:rPr lang="nl-NL" sz="2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</a:t>
            </a:r>
            <a:r>
              <a:rPr lang="nl-NL" sz="22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chiphol voorstel uitbreiding Lelystad Airport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sz="22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2009:		</a:t>
            </a:r>
            <a:r>
              <a:rPr lang="nl-NL" sz="22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Alderstafel Lelystad - Opgericht</a:t>
            </a:r>
            <a:endParaRPr lang="nl-NL" sz="2200" b="1" i="1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l-NL" sz="22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2012:</a:t>
            </a:r>
            <a:r>
              <a:rPr lang="nl-NL" sz="2200" i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	</a:t>
            </a:r>
            <a:r>
              <a:rPr lang="nl-NL" sz="2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Alderstafel </a:t>
            </a:r>
            <a:r>
              <a:rPr lang="nl-NL" sz="22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Lelystad - Overeenkomst Lelystad Airport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sz="22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2014:</a:t>
            </a:r>
            <a:r>
              <a:rPr lang="nl-NL" sz="22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	Alderstafel Lelystad - Advies</a:t>
            </a:r>
            <a:endParaRPr lang="nl-NL" sz="2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nl-NL" sz="22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12 maart 2015:	Luchthavenbesluit Lelystad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sz="2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19 December 2016: 	</a:t>
            </a:r>
            <a:r>
              <a:rPr lang="nl-NL" sz="22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Gemeenteraad Dalfsen –&gt; </a:t>
            </a:r>
            <a:r>
              <a:rPr lang="nl-NL" sz="22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</a:t>
            </a:r>
            <a:r>
              <a:rPr lang="nl-NL" sz="2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nanieme motie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sz="2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December 2016:	</a:t>
            </a:r>
            <a:r>
              <a:rPr lang="nl-NL" sz="22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Werkgroep Dalfsen opgericht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sz="2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6 Maart 2017:		</a:t>
            </a:r>
            <a:r>
              <a:rPr lang="nl-NL" sz="22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Werkgroep informeert andere gemeenten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2-4-2017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B018-94B3-40A2-8A63-AA91A76811A5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80184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5918"/>
          </a:xfrm>
        </p:spPr>
        <p:txBody>
          <a:bodyPr/>
          <a:lstStyle/>
          <a:p>
            <a:r>
              <a:rPr lang="en-US" sz="3200" dirty="0" err="1" smtClean="0">
                <a:solidFill>
                  <a:schemeClr val="tx1"/>
                </a:solidFill>
              </a:rPr>
              <a:t>Een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samenvatting</a:t>
            </a:r>
            <a:r>
              <a:rPr lang="en-US" sz="3200" dirty="0" smtClean="0">
                <a:solidFill>
                  <a:schemeClr val="tx1"/>
                </a:solidFill>
              </a:rPr>
              <a:t> ………</a:t>
            </a:r>
            <a:r>
              <a:rPr lang="en-US" sz="3200" dirty="0" err="1" smtClean="0">
                <a:solidFill>
                  <a:schemeClr val="tx1"/>
                </a:solidFill>
              </a:rPr>
              <a:t>opsomming</a:t>
            </a:r>
            <a:r>
              <a:rPr lang="en-US" sz="3200" dirty="0" smtClean="0">
                <a:solidFill>
                  <a:schemeClr val="tx1"/>
                </a:solidFill>
              </a:rPr>
              <a:t> (1)</a:t>
            </a:r>
            <a:endParaRPr lang="nl-NL" sz="3200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628801"/>
            <a:ext cx="8219256" cy="4695800"/>
          </a:xfrm>
        </p:spPr>
        <p:txBody>
          <a:bodyPr/>
          <a:lstStyle/>
          <a:p>
            <a:r>
              <a:rPr lang="en-US" dirty="0" err="1" smtClean="0">
                <a:latin typeface="+mj-lt"/>
              </a:rPr>
              <a:t>Eind</a:t>
            </a:r>
            <a:r>
              <a:rPr lang="en-US" dirty="0" smtClean="0">
                <a:latin typeface="+mj-lt"/>
              </a:rPr>
              <a:t> 2015	Hadriaan </a:t>
            </a:r>
            <a:r>
              <a:rPr lang="en-US" dirty="0" err="1" smtClean="0">
                <a:latin typeface="+mj-lt"/>
              </a:rPr>
              <a:t>meldt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zich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bij</a:t>
            </a:r>
            <a:r>
              <a:rPr lang="en-US" dirty="0" smtClean="0">
                <a:latin typeface="+mj-lt"/>
              </a:rPr>
              <a:t> Jan; </a:t>
            </a:r>
            <a:r>
              <a:rPr lang="en-US" dirty="0" err="1" smtClean="0">
                <a:latin typeface="+mj-lt"/>
              </a:rPr>
              <a:t>overleg</a:t>
            </a:r>
            <a:endParaRPr lang="en-US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25-1-2016</a:t>
            </a:r>
            <a:r>
              <a:rPr lang="en-US" dirty="0" smtClean="0">
                <a:latin typeface="+mj-lt"/>
              </a:rPr>
              <a:t>	</a:t>
            </a:r>
            <a:r>
              <a:rPr lang="en-US" dirty="0" err="1" smtClean="0">
                <a:latin typeface="+mj-lt"/>
              </a:rPr>
              <a:t>Schriftelijke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vragen</a:t>
            </a:r>
            <a:r>
              <a:rPr lang="en-US" dirty="0" smtClean="0">
                <a:latin typeface="+mj-lt"/>
              </a:rPr>
              <a:t> D66 </a:t>
            </a:r>
            <a:r>
              <a:rPr lang="en-US" dirty="0" err="1" smtClean="0">
                <a:latin typeface="+mj-lt"/>
              </a:rPr>
              <a:t>Gemeenteraad</a:t>
            </a:r>
            <a:endParaRPr lang="nl-NL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Overleg</a:t>
            </a:r>
            <a:r>
              <a:rPr lang="en-US" dirty="0" smtClean="0">
                <a:latin typeface="+mj-lt"/>
              </a:rPr>
              <a:t> en lobby; via </a:t>
            </a:r>
            <a:r>
              <a:rPr lang="en-US" dirty="0" err="1" smtClean="0">
                <a:latin typeface="+mj-lt"/>
              </a:rPr>
              <a:t>fractie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naar</a:t>
            </a:r>
            <a:r>
              <a:rPr lang="en-US" dirty="0" smtClean="0">
                <a:latin typeface="+mj-lt"/>
              </a:rPr>
              <a:t> GS Overijssel</a:t>
            </a:r>
          </a:p>
          <a:p>
            <a:r>
              <a:rPr lang="en-US" dirty="0" smtClean="0">
                <a:latin typeface="+mj-lt"/>
              </a:rPr>
              <a:t>Hadriaan </a:t>
            </a:r>
            <a:r>
              <a:rPr lang="en-US" dirty="0" err="1" smtClean="0">
                <a:latin typeface="+mj-lt"/>
              </a:rPr>
              <a:t>bezoekt</a:t>
            </a:r>
            <a:r>
              <a:rPr lang="en-US" dirty="0" smtClean="0">
                <a:latin typeface="+mj-lt"/>
              </a:rPr>
              <a:t> diverse </a:t>
            </a:r>
            <a:r>
              <a:rPr lang="en-US" dirty="0" err="1" smtClean="0">
                <a:latin typeface="+mj-lt"/>
              </a:rPr>
              <a:t>ambtenaren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Provincie</a:t>
            </a:r>
            <a:endParaRPr lang="en-US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18-11-2016</a:t>
            </a:r>
            <a:r>
              <a:rPr lang="en-US" dirty="0" smtClean="0">
                <a:latin typeface="+mj-lt"/>
              </a:rPr>
              <a:t>	Na Persbericht: </a:t>
            </a:r>
            <a:r>
              <a:rPr lang="en-US" dirty="0" err="1" smtClean="0">
                <a:latin typeface="+mj-lt"/>
              </a:rPr>
              <a:t>Bijeenkomst</a:t>
            </a:r>
            <a:r>
              <a:rPr lang="en-US" dirty="0" smtClean="0">
                <a:latin typeface="+mj-lt"/>
              </a:rPr>
              <a:t> D66 en ACS, </a:t>
            </a:r>
            <a:r>
              <a:rPr lang="en-US" dirty="0" err="1" smtClean="0">
                <a:latin typeface="+mj-lt"/>
              </a:rPr>
              <a:t>weth</a:t>
            </a:r>
            <a:r>
              <a:rPr lang="en-US" dirty="0" smtClean="0">
                <a:latin typeface="+mj-lt"/>
              </a:rPr>
              <a:t>. van </a:t>
            </a:r>
            <a:r>
              <a:rPr lang="en-US" dirty="0" err="1" smtClean="0">
                <a:latin typeface="+mj-lt"/>
              </a:rPr>
              <a:t>Leeuwen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aanwezig</a:t>
            </a:r>
            <a:r>
              <a:rPr lang="en-US" dirty="0" smtClean="0">
                <a:latin typeface="+mj-lt"/>
              </a:rPr>
              <a:t>. Dalfsen </a:t>
            </a:r>
            <a:r>
              <a:rPr lang="en-US" dirty="0" err="1" smtClean="0">
                <a:latin typeface="+mj-lt"/>
              </a:rPr>
              <a:t>wordt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wakker</a:t>
            </a:r>
            <a:endParaRPr lang="en-US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19-12-2016</a:t>
            </a:r>
            <a:r>
              <a:rPr lang="en-US" dirty="0" smtClean="0">
                <a:latin typeface="+mj-lt"/>
              </a:rPr>
              <a:t>	UNANIEM </a:t>
            </a:r>
            <a:r>
              <a:rPr lang="en-US" dirty="0" err="1" smtClean="0">
                <a:latin typeface="+mj-lt"/>
              </a:rPr>
              <a:t>aangenomen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motie</a:t>
            </a:r>
            <a:r>
              <a:rPr lang="en-US" dirty="0" smtClean="0">
                <a:latin typeface="+mj-lt"/>
              </a:rPr>
              <a:t> GR Dalfsen</a:t>
            </a:r>
          </a:p>
          <a:p>
            <a:r>
              <a:rPr lang="en-US" dirty="0" err="1">
                <a:latin typeface="+mj-lt"/>
              </a:rPr>
              <a:t>Werkgroep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Lelystad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wordt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uitgebreid</a:t>
            </a:r>
            <a:r>
              <a:rPr lang="en-US" dirty="0">
                <a:latin typeface="+mj-lt"/>
              </a:rPr>
              <a:t> met </a:t>
            </a:r>
            <a:r>
              <a:rPr lang="en-US" dirty="0" err="1">
                <a:latin typeface="+mj-lt"/>
              </a:rPr>
              <a:t>deskundigen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16-1-2017	</a:t>
            </a:r>
            <a:r>
              <a:rPr lang="en-US" dirty="0" err="1" smtClean="0">
                <a:latin typeface="+mj-lt"/>
              </a:rPr>
              <a:t>bezoek</a:t>
            </a:r>
            <a:r>
              <a:rPr lang="en-US" dirty="0" smtClean="0">
                <a:latin typeface="+mj-lt"/>
              </a:rPr>
              <a:t> LVNL</a:t>
            </a:r>
          </a:p>
          <a:p>
            <a:r>
              <a:rPr lang="en-US" b="1" dirty="0" smtClean="0">
                <a:latin typeface="+mj-lt"/>
              </a:rPr>
              <a:t>26-1-2017</a:t>
            </a:r>
            <a:r>
              <a:rPr lang="en-US" dirty="0" smtClean="0">
                <a:latin typeface="+mj-lt"/>
              </a:rPr>
              <a:t>	</a:t>
            </a:r>
            <a:r>
              <a:rPr lang="en-US" dirty="0" err="1" smtClean="0">
                <a:latin typeface="+mj-lt"/>
              </a:rPr>
              <a:t>Presentatie</a:t>
            </a:r>
            <a:r>
              <a:rPr lang="en-US" dirty="0" smtClean="0">
                <a:latin typeface="+mj-lt"/>
              </a:rPr>
              <a:t> Hoonhorst &gt;&gt; start </a:t>
            </a:r>
            <a:r>
              <a:rPr lang="en-US" dirty="0" err="1" smtClean="0">
                <a:latin typeface="+mj-lt"/>
              </a:rPr>
              <a:t>Aktiegroep</a:t>
            </a:r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2-4-2017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B018-94B3-40A2-8A63-AA91A76811A5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28283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546771"/>
            <a:ext cx="8229600" cy="4777829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14-2-2017	</a:t>
            </a:r>
            <a:r>
              <a:rPr lang="en-US" dirty="0" err="1" smtClean="0">
                <a:latin typeface="+mj-lt"/>
              </a:rPr>
              <a:t>Presentatie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Hellendoorn</a:t>
            </a:r>
            <a:endParaRPr lang="en-US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Schriftelijke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vragen</a:t>
            </a:r>
            <a:r>
              <a:rPr lang="en-US" dirty="0" smtClean="0">
                <a:latin typeface="+mj-lt"/>
              </a:rPr>
              <a:t> 2e Kamer CDA, D66</a:t>
            </a:r>
          </a:p>
          <a:p>
            <a:r>
              <a:rPr lang="en-US" dirty="0" err="1" smtClean="0">
                <a:latin typeface="+mj-lt"/>
              </a:rPr>
              <a:t>Petitie</a:t>
            </a:r>
            <a:r>
              <a:rPr lang="en-US" dirty="0" smtClean="0">
                <a:latin typeface="+mj-lt"/>
              </a:rPr>
              <a:t>, website, stickers, </a:t>
            </a:r>
            <a:r>
              <a:rPr lang="en-US" dirty="0" err="1" smtClean="0">
                <a:latin typeface="+mj-lt"/>
              </a:rPr>
              <a:t>krantenartikelen</a:t>
            </a:r>
            <a:endParaRPr lang="en-US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23-2-2017</a:t>
            </a:r>
            <a:r>
              <a:rPr lang="en-US" dirty="0" smtClean="0">
                <a:latin typeface="+mj-lt"/>
              </a:rPr>
              <a:t>	AO 2e Kamer; </a:t>
            </a:r>
            <a:r>
              <a:rPr lang="en-US" dirty="0" err="1" smtClean="0">
                <a:latin typeface="+mj-lt"/>
              </a:rPr>
              <a:t>citaten</a:t>
            </a:r>
            <a:r>
              <a:rPr lang="en-US" dirty="0" smtClean="0">
                <a:latin typeface="+mj-lt"/>
              </a:rPr>
              <a:t> Stas I&amp;M</a:t>
            </a:r>
          </a:p>
          <a:p>
            <a:r>
              <a:rPr lang="en-US" dirty="0" smtClean="0">
                <a:latin typeface="+mj-lt"/>
              </a:rPr>
              <a:t>28-2-2017	Brief </a:t>
            </a:r>
            <a:r>
              <a:rPr lang="en-US" dirty="0" err="1" smtClean="0">
                <a:latin typeface="+mj-lt"/>
              </a:rPr>
              <a:t>aan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Alderstafel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tbv</a:t>
            </a:r>
            <a:r>
              <a:rPr lang="en-US" dirty="0" smtClean="0">
                <a:latin typeface="+mj-lt"/>
              </a:rPr>
              <a:t> (</a:t>
            </a:r>
            <a:r>
              <a:rPr lang="en-US" dirty="0" err="1" smtClean="0">
                <a:latin typeface="+mj-lt"/>
              </a:rPr>
              <a:t>ingelaste</a:t>
            </a:r>
            <a:r>
              <a:rPr lang="en-US" dirty="0" smtClean="0">
                <a:latin typeface="+mj-lt"/>
              </a:rPr>
              <a:t>) </a:t>
            </a:r>
            <a:r>
              <a:rPr lang="en-US" dirty="0" err="1" smtClean="0">
                <a:latin typeface="+mj-lt"/>
              </a:rPr>
              <a:t>verg</a:t>
            </a:r>
            <a:r>
              <a:rPr lang="en-US" dirty="0" smtClean="0">
                <a:latin typeface="+mj-lt"/>
              </a:rPr>
              <a:t>.</a:t>
            </a:r>
          </a:p>
          <a:p>
            <a:r>
              <a:rPr lang="en-US" dirty="0" err="1" smtClean="0">
                <a:latin typeface="+mj-lt"/>
              </a:rPr>
              <a:t>Veel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publiciteit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TVOost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bezoek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Omtzigt</a:t>
            </a:r>
            <a:r>
              <a:rPr lang="en-US" dirty="0" smtClean="0">
                <a:latin typeface="+mj-lt"/>
              </a:rPr>
              <a:t>, TV Flevoland, Stentor, </a:t>
            </a:r>
            <a:r>
              <a:rPr lang="en-US" dirty="0" err="1" smtClean="0">
                <a:latin typeface="+mj-lt"/>
              </a:rPr>
              <a:t>Tubantia</a:t>
            </a:r>
            <a:r>
              <a:rPr lang="en-US" dirty="0" smtClean="0">
                <a:latin typeface="+mj-lt"/>
              </a:rPr>
              <a:t>, 1Vandaag !</a:t>
            </a:r>
          </a:p>
          <a:p>
            <a:r>
              <a:rPr lang="en-US" dirty="0" smtClean="0">
                <a:latin typeface="+mj-lt"/>
              </a:rPr>
              <a:t>6-3-2017	Dalfsen </a:t>
            </a:r>
            <a:r>
              <a:rPr lang="en-US" dirty="0" err="1" smtClean="0">
                <a:latin typeface="+mj-lt"/>
              </a:rPr>
              <a:t>gastheer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voor</a:t>
            </a:r>
            <a:r>
              <a:rPr lang="en-US" dirty="0" smtClean="0">
                <a:latin typeface="+mj-lt"/>
              </a:rPr>
              <a:t> 10 </a:t>
            </a:r>
            <a:r>
              <a:rPr lang="en-US" dirty="0" err="1" smtClean="0">
                <a:latin typeface="+mj-lt"/>
              </a:rPr>
              <a:t>gemeenten</a:t>
            </a:r>
            <a:r>
              <a:rPr lang="en-US" dirty="0" smtClean="0">
                <a:latin typeface="+mj-lt"/>
              </a:rPr>
              <a:t> en Prov.</a:t>
            </a:r>
          </a:p>
          <a:p>
            <a:r>
              <a:rPr lang="en-US" dirty="0" smtClean="0">
                <a:latin typeface="+mj-lt"/>
              </a:rPr>
              <a:t>7-3-2017	Brief van Alders</a:t>
            </a:r>
          </a:p>
          <a:p>
            <a:r>
              <a:rPr lang="en-US" b="1" dirty="0" smtClean="0">
                <a:latin typeface="+mj-lt"/>
              </a:rPr>
              <a:t>8-3-2017</a:t>
            </a:r>
            <a:r>
              <a:rPr lang="en-US" dirty="0" smtClean="0">
                <a:latin typeface="+mj-lt"/>
              </a:rPr>
              <a:t>	</a:t>
            </a:r>
            <a:r>
              <a:rPr lang="en-US" dirty="0" err="1" smtClean="0">
                <a:latin typeface="+mj-lt"/>
              </a:rPr>
              <a:t>Informatie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sessie</a:t>
            </a:r>
            <a:r>
              <a:rPr lang="en-US" dirty="0" smtClean="0">
                <a:latin typeface="+mj-lt"/>
              </a:rPr>
              <a:t> PS, </a:t>
            </a:r>
            <a:r>
              <a:rPr lang="en-US" dirty="0" err="1" smtClean="0">
                <a:latin typeface="+mj-lt"/>
              </a:rPr>
              <a:t>ook</a:t>
            </a:r>
            <a:r>
              <a:rPr lang="en-US" dirty="0" smtClean="0">
                <a:latin typeface="+mj-lt"/>
              </a:rPr>
              <a:t> met CLSK </a:t>
            </a:r>
          </a:p>
          <a:p>
            <a:endParaRPr lang="nl-NL" dirty="0">
              <a:latin typeface="+mj-lt"/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2-4-2017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B018-94B3-40A2-8A63-AA91A76811A5}" type="slidenum">
              <a:rPr lang="nl-NL" smtClean="0"/>
              <a:pPr/>
              <a:t>4</a:t>
            </a:fld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92696"/>
            <a:ext cx="6264696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6477202" y="882916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sz="2400" dirty="0" smtClean="0">
                <a:latin typeface="+mj-lt"/>
              </a:rPr>
              <a:t>2</a:t>
            </a:r>
            <a:r>
              <a:rPr lang="en-US" dirty="0" smtClean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37418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455178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13-3-2017	Wij </a:t>
            </a:r>
            <a:r>
              <a:rPr lang="en-US" sz="2400" dirty="0" err="1" smtClean="0">
                <a:latin typeface="+mj-lt"/>
              </a:rPr>
              <a:t>dienen</a:t>
            </a:r>
            <a:r>
              <a:rPr lang="en-US" sz="2400" dirty="0" smtClean="0">
                <a:latin typeface="+mj-lt"/>
              </a:rPr>
              <a:t> Alders van </a:t>
            </a:r>
            <a:r>
              <a:rPr lang="en-US" sz="2400" dirty="0" err="1" smtClean="0">
                <a:latin typeface="+mj-lt"/>
              </a:rPr>
              <a:t>repliek</a:t>
            </a:r>
            <a:r>
              <a:rPr lang="en-US" sz="2400" dirty="0" smtClean="0">
                <a:latin typeface="+mj-lt"/>
              </a:rPr>
              <a:t> – </a:t>
            </a:r>
            <a:r>
              <a:rPr lang="en-US" sz="2400" dirty="0" err="1" smtClean="0">
                <a:latin typeface="+mj-lt"/>
              </a:rPr>
              <a:t>ook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voor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vervolg</a:t>
            </a:r>
            <a:endParaRPr lang="en-US" sz="24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+mj-lt"/>
              </a:rPr>
              <a:t>Verder</a:t>
            </a:r>
            <a:r>
              <a:rPr lang="en-US" sz="2400" dirty="0" smtClean="0">
                <a:latin typeface="+mj-lt"/>
              </a:rPr>
              <a:t> met </a:t>
            </a:r>
            <a:r>
              <a:rPr lang="en-US" sz="2400" dirty="0" err="1" smtClean="0">
                <a:latin typeface="+mj-lt"/>
              </a:rPr>
              <a:t>petitie</a:t>
            </a:r>
            <a:r>
              <a:rPr lang="en-US" sz="2400" dirty="0" smtClean="0">
                <a:latin typeface="+mj-lt"/>
              </a:rPr>
              <a:t>.. </a:t>
            </a:r>
            <a:r>
              <a:rPr lang="en-US" sz="2400" dirty="0" err="1" smtClean="0">
                <a:latin typeface="+mj-lt"/>
              </a:rPr>
              <a:t>Inmiddels</a:t>
            </a:r>
            <a:r>
              <a:rPr lang="en-US" sz="2400" dirty="0" smtClean="0">
                <a:latin typeface="+mj-lt"/>
              </a:rPr>
              <a:t> al </a:t>
            </a:r>
            <a:r>
              <a:rPr lang="en-US" sz="2400" dirty="0" err="1" smtClean="0">
                <a:latin typeface="+mj-lt"/>
              </a:rPr>
              <a:t>meer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dan</a:t>
            </a:r>
            <a:r>
              <a:rPr lang="en-US" sz="2400" dirty="0" smtClean="0">
                <a:latin typeface="+mj-lt"/>
              </a:rPr>
              <a:t> 15.000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13-3-2017	</a:t>
            </a:r>
            <a:r>
              <a:rPr lang="en-US" sz="2400" dirty="0" err="1" smtClean="0">
                <a:latin typeface="+mj-lt"/>
              </a:rPr>
              <a:t>Motie</a:t>
            </a:r>
            <a:r>
              <a:rPr lang="en-US" sz="2400" dirty="0" smtClean="0">
                <a:latin typeface="+mj-lt"/>
              </a:rPr>
              <a:t> GR Zwolle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Diverse </a:t>
            </a:r>
            <a:r>
              <a:rPr lang="en-US" sz="2400" dirty="0" err="1" smtClean="0">
                <a:latin typeface="+mj-lt"/>
              </a:rPr>
              <a:t>presentaties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oa</a:t>
            </a:r>
            <a:r>
              <a:rPr lang="en-US" sz="2400" dirty="0" smtClean="0">
                <a:latin typeface="+mj-lt"/>
              </a:rPr>
              <a:t>. PB Dalfsen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Meer </a:t>
            </a:r>
            <a:r>
              <a:rPr lang="en-US" sz="2400" b="1" dirty="0" err="1" smtClean="0">
                <a:latin typeface="+mj-lt"/>
              </a:rPr>
              <a:t>structuur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nodig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ivm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communicatie</a:t>
            </a:r>
            <a:r>
              <a:rPr lang="en-US" sz="2400" dirty="0" smtClean="0">
                <a:latin typeface="+mj-lt"/>
              </a:rPr>
              <a:t> en “</a:t>
            </a:r>
            <a:r>
              <a:rPr lang="en-US" sz="2400" dirty="0" err="1" smtClean="0">
                <a:latin typeface="+mj-lt"/>
              </a:rPr>
              <a:t>werk</a:t>
            </a:r>
            <a:r>
              <a:rPr lang="en-US" sz="2400" dirty="0" smtClean="0">
                <a:latin typeface="+mj-lt"/>
              </a:rPr>
              <a:t>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+mj-lt"/>
              </a:rPr>
              <a:t>Gemeenten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Steenwijkerland</a:t>
            </a:r>
            <a:r>
              <a:rPr lang="en-US" sz="2400" dirty="0" smtClean="0">
                <a:latin typeface="+mj-lt"/>
              </a:rPr>
              <a:t> e.o. </a:t>
            </a:r>
            <a:r>
              <a:rPr lang="en-US" sz="2400" dirty="0" err="1" smtClean="0">
                <a:latin typeface="+mj-lt"/>
              </a:rPr>
              <a:t>aparte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Actiegroep </a:t>
            </a:r>
            <a:r>
              <a:rPr lang="en-US" sz="2400" dirty="0" smtClean="0">
                <a:latin typeface="+mj-lt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+mj-lt"/>
              </a:rPr>
              <a:t>Economische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studie</a:t>
            </a:r>
            <a:r>
              <a:rPr lang="en-US" sz="2400" dirty="0" smtClean="0">
                <a:latin typeface="+mj-lt"/>
              </a:rPr>
              <a:t> – </a:t>
            </a:r>
            <a:r>
              <a:rPr lang="en-US" sz="2400" dirty="0" err="1" smtClean="0">
                <a:latin typeface="+mj-lt"/>
              </a:rPr>
              <a:t>aanzet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voor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discussie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klaar</a:t>
            </a:r>
            <a:endParaRPr lang="en-US" sz="24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+mj-lt"/>
              </a:rPr>
              <a:t>Juridische</a:t>
            </a:r>
            <a:r>
              <a:rPr lang="en-US" sz="2400" dirty="0" smtClean="0">
                <a:latin typeface="+mj-lt"/>
              </a:rPr>
              <a:t> analyses </a:t>
            </a:r>
            <a:r>
              <a:rPr lang="en-US" sz="2400" dirty="0" err="1" smtClean="0">
                <a:latin typeface="+mj-lt"/>
              </a:rPr>
              <a:t>gemaakt</a:t>
            </a:r>
            <a:r>
              <a:rPr lang="en-US" sz="2400" dirty="0" smtClean="0">
                <a:latin typeface="+mj-lt"/>
              </a:rPr>
              <a:t> – </a:t>
            </a:r>
            <a:r>
              <a:rPr lang="en-US" sz="2400" dirty="0" err="1" smtClean="0">
                <a:latin typeface="+mj-lt"/>
              </a:rPr>
              <a:t>voorbereid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voor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actie</a:t>
            </a:r>
            <a:endParaRPr lang="en-US" sz="24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+mj-lt"/>
              </a:rPr>
              <a:t>6-4-2017</a:t>
            </a:r>
            <a:r>
              <a:rPr lang="en-US" sz="2400" dirty="0" smtClean="0">
                <a:latin typeface="+mj-lt"/>
              </a:rPr>
              <a:t>	</a:t>
            </a:r>
            <a:r>
              <a:rPr lang="en-US" sz="2400" dirty="0" err="1" smtClean="0">
                <a:latin typeface="+mj-lt"/>
              </a:rPr>
              <a:t>Overleg</a:t>
            </a:r>
            <a:r>
              <a:rPr lang="en-US" sz="2400" dirty="0" smtClean="0">
                <a:latin typeface="+mj-lt"/>
              </a:rPr>
              <a:t> 3 </a:t>
            </a:r>
            <a:r>
              <a:rPr lang="en-US" sz="2400" dirty="0" err="1" smtClean="0">
                <a:latin typeface="+mj-lt"/>
              </a:rPr>
              <a:t>gemeenten</a:t>
            </a:r>
            <a:r>
              <a:rPr lang="en-US" sz="2400" dirty="0" smtClean="0">
                <a:latin typeface="+mj-lt"/>
              </a:rPr>
              <a:t> en GS </a:t>
            </a:r>
            <a:r>
              <a:rPr lang="en-US" sz="2400" dirty="0" err="1" smtClean="0">
                <a:latin typeface="+mj-lt"/>
              </a:rPr>
              <a:t>bij</a:t>
            </a:r>
            <a:r>
              <a:rPr lang="en-US" sz="2400" dirty="0" smtClean="0">
                <a:latin typeface="+mj-lt"/>
              </a:rPr>
              <a:t> Stas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????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>
              <a:latin typeface="+mj-lt"/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2-4-2017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B018-94B3-40A2-8A63-AA91A76811A5}" type="slidenum">
              <a:rPr lang="nl-NL" smtClean="0"/>
              <a:pPr/>
              <a:t>5</a:t>
            </a:fld>
            <a:endParaRPr lang="nl-N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68405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81495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3343460" y="980727"/>
            <a:ext cx="2232248" cy="115212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solidFill>
                  <a:schemeClr val="tx1"/>
                </a:solidFill>
              </a:rPr>
              <a:t>Kerngroep</a:t>
            </a:r>
            <a:endParaRPr lang="en-US" sz="1200" b="1" dirty="0" smtClean="0"/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Later om te </a:t>
            </a:r>
            <a:r>
              <a:rPr lang="en-US" sz="1200" dirty="0" err="1" smtClean="0">
                <a:solidFill>
                  <a:schemeClr val="tx1"/>
                </a:solidFill>
              </a:rPr>
              <a:t>vormen</a:t>
            </a:r>
            <a:r>
              <a:rPr lang="en-US" sz="1200" dirty="0" smtClean="0">
                <a:solidFill>
                  <a:schemeClr val="tx1"/>
                </a:solidFill>
              </a:rPr>
              <a:t> in Vereniging of Stichting ?</a:t>
            </a:r>
          </a:p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Jan Rooijakkers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755575" y="2777947"/>
            <a:ext cx="1800200" cy="9361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Authoriteiten</a:t>
            </a:r>
            <a:r>
              <a:rPr lang="en-US" sz="1400" dirty="0" smtClean="0">
                <a:solidFill>
                  <a:schemeClr val="tx1"/>
                </a:solidFill>
              </a:rPr>
              <a:t> en </a:t>
            </a:r>
            <a:r>
              <a:rPr lang="en-US" sz="1400" dirty="0" err="1" smtClean="0">
                <a:solidFill>
                  <a:schemeClr val="tx1"/>
                </a:solidFill>
              </a:rPr>
              <a:t>deskundigen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900" b="1" dirty="0" err="1" smtClean="0">
                <a:solidFill>
                  <a:schemeClr val="tx1"/>
                </a:solidFill>
              </a:rPr>
              <a:t>Werkgroep</a:t>
            </a:r>
            <a:r>
              <a:rPr lang="en-US" sz="900" b="1" dirty="0" smtClean="0">
                <a:solidFill>
                  <a:schemeClr val="tx1"/>
                </a:solidFill>
              </a:rPr>
              <a:t> Luchtruim Overijssel</a:t>
            </a:r>
          </a:p>
          <a:p>
            <a:pPr algn="ctr"/>
            <a:endParaRPr lang="en-US" sz="4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Alexander ter Kuile</a:t>
            </a:r>
          </a:p>
          <a:p>
            <a:pPr algn="ctr"/>
            <a:endParaRPr lang="nl-NL" sz="1200" dirty="0"/>
          </a:p>
        </p:txBody>
      </p:sp>
      <p:sp>
        <p:nvSpPr>
          <p:cNvPr id="6" name="Rechthoek 5"/>
          <p:cNvSpPr/>
          <p:nvPr/>
        </p:nvSpPr>
        <p:spPr>
          <a:xfrm>
            <a:off x="3635896" y="2788645"/>
            <a:ext cx="1939812" cy="936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Stuurgroep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Acties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HoogOverijssel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Elise Elshof </a:t>
            </a:r>
          </a:p>
        </p:txBody>
      </p:sp>
      <p:sp>
        <p:nvSpPr>
          <p:cNvPr id="7" name="Rechthoek 6"/>
          <p:cNvSpPr/>
          <p:nvPr/>
        </p:nvSpPr>
        <p:spPr>
          <a:xfrm>
            <a:off x="6624504" y="2788645"/>
            <a:ext cx="1800200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Juridische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zaken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Maaike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Bekooy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1403648" y="4581128"/>
            <a:ext cx="1800200" cy="936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Werkgroep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Communicatie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Gea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Verweij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3635896" y="4581128"/>
            <a:ext cx="1800200" cy="936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Werkgroep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Ludiek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Marja te </a:t>
            </a:r>
            <a:r>
              <a:rPr lang="en-US" sz="1200" dirty="0" err="1" smtClean="0">
                <a:solidFill>
                  <a:schemeClr val="tx1"/>
                </a:solidFill>
              </a:rPr>
              <a:t>Wierike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6012160" y="4581128"/>
            <a:ext cx="1800200" cy="936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Werkgroep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Ondernemers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Leon </a:t>
            </a:r>
            <a:r>
              <a:rPr lang="en-US" sz="1200" dirty="0" err="1" smtClean="0">
                <a:solidFill>
                  <a:schemeClr val="tx1"/>
                </a:solidFill>
              </a:rPr>
              <a:t>Aldegeest</a:t>
            </a:r>
            <a:endParaRPr lang="nl-NL" sz="1200" dirty="0">
              <a:solidFill>
                <a:schemeClr val="tx1"/>
              </a:solidFill>
            </a:endParaRPr>
          </a:p>
        </p:txBody>
      </p:sp>
      <p:cxnSp>
        <p:nvCxnSpPr>
          <p:cNvPr id="14" name="Rechte verbindingslijn 13"/>
          <p:cNvCxnSpPr>
            <a:endCxn id="9" idx="0"/>
          </p:cNvCxnSpPr>
          <p:nvPr/>
        </p:nvCxnSpPr>
        <p:spPr>
          <a:xfrm>
            <a:off x="4535996" y="3724749"/>
            <a:ext cx="0" cy="856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bogen verbindingslijn 15"/>
          <p:cNvCxnSpPr/>
          <p:nvPr/>
        </p:nvCxnSpPr>
        <p:spPr>
          <a:xfrm rot="10800000" flipV="1">
            <a:off x="2555776" y="3724748"/>
            <a:ext cx="1440160" cy="85637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bogen verbindingslijn 17"/>
          <p:cNvCxnSpPr/>
          <p:nvPr/>
        </p:nvCxnSpPr>
        <p:spPr>
          <a:xfrm>
            <a:off x="5220072" y="3724748"/>
            <a:ext cx="1512168" cy="85638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bogen verbindingslijn 19"/>
          <p:cNvCxnSpPr>
            <a:endCxn id="5" idx="0"/>
          </p:cNvCxnSpPr>
          <p:nvPr/>
        </p:nvCxnSpPr>
        <p:spPr>
          <a:xfrm rot="10800000" flipV="1">
            <a:off x="1655675" y="2122157"/>
            <a:ext cx="2052228" cy="65578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bogen verbindingslijn 24"/>
          <p:cNvCxnSpPr>
            <a:endCxn id="7" idx="0"/>
          </p:cNvCxnSpPr>
          <p:nvPr/>
        </p:nvCxnSpPr>
        <p:spPr>
          <a:xfrm>
            <a:off x="4788024" y="2143613"/>
            <a:ext cx="2736580" cy="64503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Rechte verbindingslijn met pijl 2"/>
          <p:cNvCxnSpPr>
            <a:stCxn id="5" idx="3"/>
            <a:endCxn id="6" idx="1"/>
          </p:cNvCxnSpPr>
          <p:nvPr/>
        </p:nvCxnSpPr>
        <p:spPr>
          <a:xfrm>
            <a:off x="2555775" y="3245999"/>
            <a:ext cx="1080121" cy="1069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met pijl 20"/>
          <p:cNvCxnSpPr>
            <a:stCxn id="4" idx="2"/>
          </p:cNvCxnSpPr>
          <p:nvPr/>
        </p:nvCxnSpPr>
        <p:spPr>
          <a:xfrm>
            <a:off x="4459584" y="2132855"/>
            <a:ext cx="0" cy="6557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2-4-2017</a:t>
            </a:r>
            <a:endParaRPr lang="nl-NL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911B-7E47-44F1-AA64-FBCC0E2DF3B0}" type="slidenum">
              <a:rPr lang="nl-NL" smtClean="0"/>
              <a:t>6</a:t>
            </a:fld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3788296" y="2941045"/>
            <a:ext cx="1939812" cy="936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Stuurgroep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Acties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HoogOverijssel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Eline </a:t>
            </a:r>
            <a:r>
              <a:rPr lang="en-US" sz="1200" dirty="0" smtClean="0">
                <a:solidFill>
                  <a:schemeClr val="tx1"/>
                </a:solidFill>
              </a:rPr>
              <a:t>Elshof </a:t>
            </a:r>
          </a:p>
        </p:txBody>
      </p:sp>
    </p:spTree>
    <p:extLst>
      <p:ext uri="{BB962C8B-B14F-4D97-AF65-F5344CB8AC3E}">
        <p14:creationId xmlns:p14="http://schemas.microsoft.com/office/powerpoint/2010/main" val="16637806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514" y="548680"/>
            <a:ext cx="8229600" cy="1143000"/>
          </a:xfrm>
        </p:spPr>
        <p:txBody>
          <a:bodyPr>
            <a:normAutofit/>
          </a:bodyPr>
          <a:lstStyle/>
          <a:p>
            <a:pPr lvl="0" algn="ctr">
              <a:spcBef>
                <a:spcPts val="0"/>
              </a:spcBef>
            </a:pPr>
            <a:r>
              <a:rPr lang="nl-NL" sz="2700" b="1" dirty="0">
                <a:solidFill>
                  <a:prstClr val="black"/>
                </a:solidFill>
                <a:ea typeface="+mn-ea"/>
                <a:cs typeface="+mn-cs"/>
              </a:rPr>
              <a:t>De business case Lelystad Airport  </a:t>
            </a:r>
            <a:r>
              <a:rPr lang="nl-NL" sz="27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nl-NL" sz="27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nl-NL" sz="2700" b="1" dirty="0" smtClean="0">
                <a:solidFill>
                  <a:prstClr val="black"/>
                </a:solidFill>
                <a:ea typeface="+mn-ea"/>
                <a:cs typeface="+mn-cs"/>
              </a:rPr>
              <a:t>en </a:t>
            </a:r>
            <a:r>
              <a:rPr lang="nl-NL" sz="2700" b="1" dirty="0">
                <a:solidFill>
                  <a:prstClr val="black"/>
                </a:solidFill>
                <a:ea typeface="+mn-ea"/>
                <a:cs typeface="+mn-cs"/>
              </a:rPr>
              <a:t>het effect ervan op de economie van Overijssel</a:t>
            </a:r>
            <a:r>
              <a:rPr lang="nl-NL" sz="18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br>
              <a:rPr lang="nl-NL" sz="18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nl-NL" sz="1800" dirty="0">
                <a:solidFill>
                  <a:prstClr val="black"/>
                </a:solidFill>
                <a:ea typeface="+mn-ea"/>
                <a:cs typeface="+mn-cs"/>
              </a:rPr>
              <a:t>dr. ir. L.J.M. Adegeest, lid actiecomité </a:t>
            </a:r>
            <a:r>
              <a:rPr lang="nl-NL" sz="1800" dirty="0" smtClean="0">
                <a:solidFill>
                  <a:prstClr val="black"/>
                </a:solidFill>
                <a:ea typeface="+mn-ea"/>
                <a:cs typeface="+mn-cs"/>
              </a:rPr>
              <a:t>HoogOverijssel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2-4-2017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B018-94B3-40A2-8A63-AA91A76811A5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463093" y="1772816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smtClean="0"/>
              <a:t>Inhoudsopgave </a:t>
            </a:r>
          </a:p>
          <a:p>
            <a:r>
              <a:rPr lang="nl-NL" dirty="0" smtClean="0"/>
              <a:t> </a:t>
            </a:r>
          </a:p>
          <a:p>
            <a:r>
              <a:rPr lang="nl-NL" sz="1200" dirty="0" smtClean="0"/>
              <a:t>C</a:t>
            </a:r>
            <a:r>
              <a:rPr lang="nl-NL" sz="1400" dirty="0" smtClean="0"/>
              <a:t>onclusies en aanbevelingen ...........................................................................................................	4 </a:t>
            </a:r>
          </a:p>
          <a:p>
            <a:r>
              <a:rPr lang="nl-NL" sz="1400" dirty="0" smtClean="0"/>
              <a:t>Samenvatting .....................................................................................................................................	5 </a:t>
            </a:r>
          </a:p>
          <a:p>
            <a:endParaRPr lang="nl-NL" sz="1400" dirty="0" smtClean="0"/>
          </a:p>
          <a:p>
            <a:r>
              <a:rPr lang="nl-NL" sz="1400" dirty="0" smtClean="0"/>
              <a:t>1 Introductie ...................................................................................................................................... 	7 </a:t>
            </a:r>
          </a:p>
          <a:p>
            <a:r>
              <a:rPr lang="nl-NL" sz="1400" dirty="0" smtClean="0"/>
              <a:t>2 Business Case Lelystad Airport ....................................................................................................... 	8 </a:t>
            </a:r>
          </a:p>
          <a:p>
            <a:r>
              <a:rPr lang="nl-NL" sz="1400" dirty="0" smtClean="0"/>
              <a:t>3 Hoe realistisch is de Business Case Lelystad Airport? ................................................................... 	10 </a:t>
            </a:r>
          </a:p>
          <a:p>
            <a:r>
              <a:rPr lang="nl-NL" sz="1400" dirty="0"/>
              <a:t> </a:t>
            </a:r>
            <a:r>
              <a:rPr lang="nl-NL" sz="1400" dirty="0" smtClean="0"/>
              <a:t>  3.1 Vergelijk met kentallen Schiphol Group ............................................................................... 	10 </a:t>
            </a:r>
          </a:p>
          <a:p>
            <a:r>
              <a:rPr lang="nl-NL" sz="1400" dirty="0" smtClean="0"/>
              <a:t>   3.2 Parkeergelden ....................................................................................................................... 	12 </a:t>
            </a:r>
          </a:p>
          <a:p>
            <a:r>
              <a:rPr lang="nl-NL" sz="1400" dirty="0" smtClean="0"/>
              <a:t>   3.3 Rechtstreekse bus naar Lelystad Airport .............................................................................. 	15 </a:t>
            </a:r>
          </a:p>
          <a:p>
            <a:r>
              <a:rPr lang="nl-NL" sz="1400" dirty="0" smtClean="0"/>
              <a:t>   3.4 Ontwikkeling van werkgelegenheid ...................................................................................... 	16 </a:t>
            </a:r>
          </a:p>
          <a:p>
            <a:r>
              <a:rPr lang="nl-NL" sz="1400" dirty="0" smtClean="0"/>
              <a:t>   3.5 Lelystad Airport als aanvoerkanaal van buitenlandse toeristen ........................................... 	17 </a:t>
            </a:r>
          </a:p>
          <a:p>
            <a:r>
              <a:rPr lang="nl-NL" sz="1400" dirty="0" smtClean="0"/>
              <a:t>4 De vervuiler betaalt, of toch niet? ................................................................................................ 	18 </a:t>
            </a:r>
          </a:p>
          <a:p>
            <a:r>
              <a:rPr lang="nl-NL" sz="1400" dirty="0" smtClean="0"/>
              <a:t>5 Effect van lage aanvliegroutes op economie Overijssel ............................................................... 	20 </a:t>
            </a:r>
          </a:p>
          <a:p>
            <a:r>
              <a:rPr lang="nl-NL" sz="1400" dirty="0" smtClean="0"/>
              <a:t>   5.1 Toerisme ............................................................................................................................... 	21 </a:t>
            </a:r>
          </a:p>
          <a:p>
            <a:r>
              <a:rPr lang="nl-NL" sz="1400" dirty="0" smtClean="0"/>
              <a:t>   5.2 Makelaardij </a:t>
            </a:r>
            <a:r>
              <a:rPr lang="nl-NL" sz="1400" dirty="0" smtClean="0"/>
              <a:t>......(</a:t>
            </a:r>
            <a:r>
              <a:rPr lang="nl-NL" sz="1400" i="1" dirty="0" smtClean="0"/>
              <a:t>Nog niet uitgewerkt</a:t>
            </a:r>
            <a:r>
              <a:rPr lang="nl-NL" sz="1400" dirty="0" smtClean="0"/>
              <a:t>)..................................................................................... </a:t>
            </a:r>
            <a:r>
              <a:rPr lang="nl-NL" sz="1400" dirty="0" smtClean="0"/>
              <a:t>	26 </a:t>
            </a:r>
          </a:p>
          <a:p>
            <a:r>
              <a:rPr lang="nl-NL" sz="1400" dirty="0" smtClean="0"/>
              <a:t>   5.3 Zweefvliegclub Aero Club Salland </a:t>
            </a:r>
            <a:r>
              <a:rPr lang="nl-NL" sz="1400" dirty="0" smtClean="0"/>
              <a:t>....</a:t>
            </a:r>
            <a:r>
              <a:rPr lang="nl-NL" sz="1400" i="1" dirty="0"/>
              <a:t> </a:t>
            </a:r>
            <a:r>
              <a:rPr lang="nl-NL" sz="1400" i="1" dirty="0" smtClean="0"/>
              <a:t>(Nog </a:t>
            </a:r>
            <a:r>
              <a:rPr lang="nl-NL" sz="1400" i="1" dirty="0"/>
              <a:t>niet </a:t>
            </a:r>
            <a:r>
              <a:rPr lang="nl-NL" sz="1400" i="1" dirty="0" smtClean="0"/>
              <a:t>uitgewerkt)</a:t>
            </a:r>
            <a:r>
              <a:rPr lang="nl-NL" sz="1400" dirty="0" smtClean="0"/>
              <a:t>............................................. </a:t>
            </a:r>
            <a:r>
              <a:rPr lang="nl-NL" sz="1400" dirty="0" smtClean="0"/>
              <a:t>	26 </a:t>
            </a:r>
          </a:p>
          <a:p>
            <a:r>
              <a:rPr lang="nl-NL" sz="1400" dirty="0" smtClean="0"/>
              <a:t>6 Referenties .................................................................................................................................... 	27</a:t>
            </a:r>
          </a:p>
          <a:p>
            <a:r>
              <a:rPr lang="nl-NL" sz="1400" dirty="0" smtClean="0"/>
              <a:t>7 Over de auteur ................................................................................................................................. 	28 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37673164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en-US" dirty="0" err="1" smtClean="0"/>
              <a:t>Lasten</a:t>
            </a:r>
            <a:r>
              <a:rPr lang="en-US" dirty="0" smtClean="0"/>
              <a:t>			</a:t>
            </a:r>
            <a:r>
              <a:rPr lang="en-US" smtClean="0"/>
              <a:t>	Baten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792616"/>
            <a:ext cx="3240360" cy="3588127"/>
          </a:xfrm>
          <a:prstGeom prst="rect">
            <a:avLst/>
          </a:prstGeom>
        </p:spPr>
      </p:pic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2-4-2017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B018-94B3-40A2-8A63-AA91A76811A5}" type="slidenum">
              <a:rPr lang="nl-NL" smtClean="0"/>
              <a:pPr/>
              <a:t>8</a:t>
            </a:fld>
            <a:endParaRPr lang="nl-NL"/>
          </a:p>
        </p:txBody>
      </p:sp>
      <p:pic>
        <p:nvPicPr>
          <p:cNvPr id="5" name="Afbeelding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780928"/>
            <a:ext cx="3394710" cy="359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0418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room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Stroom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94</Words>
  <Application>Microsoft Office PowerPoint</Application>
  <PresentationFormat>Diavoorstelling (4:3)</PresentationFormat>
  <Paragraphs>106</Paragraphs>
  <Slides>8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Stroom</vt:lpstr>
      <vt:lpstr>Aanvliegroutes Vliegveld Lelystad  Korte historie ontwikkelingen Vechtdal en recente ontwikkelingen  Jan Rooijakkers Dalfsen, 2 april 2017</vt:lpstr>
      <vt:lpstr>Korte Historie:</vt:lpstr>
      <vt:lpstr>Een samenvatting ………opsomming (1)</vt:lpstr>
      <vt:lpstr>PowerPoint-presentatie</vt:lpstr>
      <vt:lpstr>PowerPoint-presentatie</vt:lpstr>
      <vt:lpstr>PowerPoint-presentatie</vt:lpstr>
      <vt:lpstr>De business case Lelystad Airport   en het effect ervan op de economie van Overijssel  dr. ir. L.J.M. Adegeest, lid actiecomité HoogOverijssel</vt:lpstr>
      <vt:lpstr> Lasten    Baten</vt:lpstr>
    </vt:vector>
  </TitlesOfParts>
  <Company>Twence Afval en Energie BV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Rooijakkers</dc:creator>
  <cp:lastModifiedBy>Rooijakkers</cp:lastModifiedBy>
  <cp:revision>13</cp:revision>
  <dcterms:created xsi:type="dcterms:W3CDTF">2017-04-02T08:21:24Z</dcterms:created>
  <dcterms:modified xsi:type="dcterms:W3CDTF">2017-04-03T09:15:00Z</dcterms:modified>
</cp:coreProperties>
</file>